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592" r:id="rId2"/>
    <p:sldId id="620" r:id="rId3"/>
    <p:sldId id="624" r:id="rId4"/>
    <p:sldId id="596" r:id="rId5"/>
    <p:sldId id="622" r:id="rId6"/>
    <p:sldId id="623" r:id="rId7"/>
  </p:sldIdLst>
  <p:sldSz cx="12192000" cy="6858000"/>
  <p:notesSz cx="6645275" cy="9775825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ano Oliva Patricio" initials="LOP" lastIdx="31" clrIdx="0">
    <p:extLst/>
  </p:cmAuthor>
  <p:cmAuthor id="2" name="Narlon Gutierre Nogueira - MPS" initials="NGN-M" lastIdx="7" clrIdx="1">
    <p:extLst/>
  </p:cmAuthor>
  <p:cmAuthor id="3" name="Emanuel  de Araujo Dantas - MPS" initials="EdAD-M" lastIdx="20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6A9B"/>
    <a:srgbClr val="1D7125"/>
    <a:srgbClr val="4D71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660"/>
  </p:normalViewPr>
  <p:slideViewPr>
    <p:cSldViewPr>
      <p:cViewPr varScale="1">
        <p:scale>
          <a:sx n="110" d="100"/>
          <a:sy n="110" d="100"/>
        </p:scale>
        <p:origin x="558" y="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2658"/>
    </p:cViewPr>
  </p:sorterViewPr>
  <p:notesViewPr>
    <p:cSldViewPr>
      <p:cViewPr varScale="1">
        <p:scale>
          <a:sx n="50" d="100"/>
          <a:sy n="50" d="100"/>
        </p:scale>
        <p:origin x="2880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343" cy="489339"/>
          </a:xfrm>
          <a:prstGeom prst="rect">
            <a:avLst/>
          </a:prstGeom>
        </p:spPr>
        <p:txBody>
          <a:bodyPr vert="horz" lIns="89776" tIns="44888" rIns="89776" bIns="4488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763380" y="0"/>
            <a:ext cx="2880343" cy="489339"/>
          </a:xfrm>
          <a:prstGeom prst="rect">
            <a:avLst/>
          </a:prstGeom>
        </p:spPr>
        <p:txBody>
          <a:bodyPr vert="horz" lIns="89776" tIns="44888" rIns="89776" bIns="4488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A6664FA-AF0A-45FC-885B-04D190D07035}" type="datetimeFigureOut">
              <a:rPr lang="pt-BR"/>
              <a:pPr>
                <a:defRPr/>
              </a:pPr>
              <a:t>30/03/2017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284924"/>
            <a:ext cx="2880343" cy="489338"/>
          </a:xfrm>
          <a:prstGeom prst="rect">
            <a:avLst/>
          </a:prstGeom>
        </p:spPr>
        <p:txBody>
          <a:bodyPr vert="horz" lIns="89776" tIns="44888" rIns="89776" bIns="4488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763380" y="9284924"/>
            <a:ext cx="2880343" cy="489338"/>
          </a:xfrm>
          <a:prstGeom prst="rect">
            <a:avLst/>
          </a:prstGeom>
        </p:spPr>
        <p:txBody>
          <a:bodyPr vert="horz" lIns="89776" tIns="44888" rIns="89776" bIns="4488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19D6BEB-7759-4620-8051-FFBB4FBC8FC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83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343" cy="489339"/>
          </a:xfrm>
          <a:prstGeom prst="rect">
            <a:avLst/>
          </a:prstGeom>
        </p:spPr>
        <p:txBody>
          <a:bodyPr vert="horz" lIns="89776" tIns="44888" rIns="89776" bIns="4488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763380" y="0"/>
            <a:ext cx="2880343" cy="489339"/>
          </a:xfrm>
          <a:prstGeom prst="rect">
            <a:avLst/>
          </a:prstGeom>
        </p:spPr>
        <p:txBody>
          <a:bodyPr vert="horz" lIns="89776" tIns="44888" rIns="89776" bIns="4488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D5D9A08-F3FE-4BB6-B799-04081211DB6F}" type="datetimeFigureOut">
              <a:rPr lang="pt-BR"/>
              <a:pPr>
                <a:defRPr/>
              </a:pPr>
              <a:t>30/03/2017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5088" y="733425"/>
            <a:ext cx="6515100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776" tIns="44888" rIns="89776" bIns="44888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64217" y="4643243"/>
            <a:ext cx="5316841" cy="4399356"/>
          </a:xfrm>
          <a:prstGeom prst="rect">
            <a:avLst/>
          </a:prstGeom>
        </p:spPr>
        <p:txBody>
          <a:bodyPr vert="horz" lIns="89776" tIns="44888" rIns="89776" bIns="44888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284924"/>
            <a:ext cx="2880343" cy="489338"/>
          </a:xfrm>
          <a:prstGeom prst="rect">
            <a:avLst/>
          </a:prstGeom>
        </p:spPr>
        <p:txBody>
          <a:bodyPr vert="horz" lIns="89776" tIns="44888" rIns="89776" bIns="4488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763380" y="9284924"/>
            <a:ext cx="2880343" cy="489338"/>
          </a:xfrm>
          <a:prstGeom prst="rect">
            <a:avLst/>
          </a:prstGeom>
        </p:spPr>
        <p:txBody>
          <a:bodyPr vert="horz" lIns="89776" tIns="44888" rIns="89776" bIns="4488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DE36A22-266B-48E5-8FAA-DE3C89EB1A2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6801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044A5-6C76-4FD2-B8A0-CE78AF10FE05}" type="datetime1">
              <a:rPr lang="pt-BR" smtClean="0"/>
              <a:t>30/03/2017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F0FF9B3-D56C-44EA-B509-0E6494DD74A2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E77B7-A5AA-48A5-BFAA-CD9B9FAAA886}" type="datetime1">
              <a:rPr lang="pt-BR" smtClean="0"/>
              <a:t>30/03/2017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6D514-F7AC-4889-8AA3-848A2AF54A7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6110A-4989-4658-9EFD-53FE17CC4021}" type="datetime1">
              <a:rPr lang="pt-BR" smtClean="0"/>
              <a:t>30/03/2017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79A86-2F7A-4BB9-8D81-4BA1547B1CA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908720"/>
            <a:ext cx="109728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2113558"/>
            <a:ext cx="10972800" cy="4425355"/>
          </a:xfrm>
        </p:spPr>
        <p:txBody>
          <a:bodyPr/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3F5D1-E7D9-45F3-9CC4-83FB38064A27}" type="datetime1">
              <a:rPr lang="pt-BR" smtClean="0"/>
              <a:t>30/03/2017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E693352-1BC1-43AD-A09D-B6B3238F1E03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C2FA4-BFDB-45B6-AC6E-984D42B387DD}" type="datetime1">
              <a:rPr lang="pt-BR" smtClean="0"/>
              <a:t>30/03/2017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99D0BF4-F8BA-4378-9858-1839851994F5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 userDrawn="1"/>
        </p:nvSpPr>
        <p:spPr>
          <a:xfrm>
            <a:off x="11106224" y="6356350"/>
            <a:ext cx="384043" cy="501650"/>
          </a:xfrm>
          <a:prstGeom prst="rect">
            <a:avLst/>
          </a:prstGeom>
          <a:solidFill>
            <a:srgbClr val="92D05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1235E-460B-40CF-8D91-F8941F84FB3F}" type="datetime1">
              <a:rPr lang="pt-BR" smtClean="0"/>
              <a:t>30/03/2017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1BA1377-5094-45CA-8EB6-2EAF14527267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15ED7-C786-409E-87DF-F7044B2F337E}" type="datetime1">
              <a:rPr lang="pt-BR" smtClean="0"/>
              <a:t>30/03/2017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6AFE867-88E9-45CD-A8F2-8C5A1C5C18D2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908BB-9BF4-4904-A653-B42AA9F082DA}" type="datetime1">
              <a:rPr lang="pt-BR" smtClean="0"/>
              <a:t>30/03/2017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B90E1-8CD9-4A04-9C5F-0A8B279D2E0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2AC83-A30F-494F-850D-C8BBB2994F0D}" type="datetime1">
              <a:rPr lang="pt-BR" smtClean="0"/>
              <a:t>30/03/2017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3A2D2-D382-46B3-9673-6AB04107203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3E3BB-F690-4A4C-9E4D-6DD7B72CB8D7}" type="datetime1">
              <a:rPr lang="pt-BR" smtClean="0"/>
              <a:t>30/03/2017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14B14-790C-4DFF-897B-F6CD5BFFC05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2BCB4-5E30-4E71-AFB0-A46FF3BAEF4A}" type="datetime1">
              <a:rPr lang="pt-BR" smtClean="0"/>
              <a:t>30/03/2017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92423-FE46-4560-80AF-8C1444B5F86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609600" y="557809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609600" y="1700809"/>
            <a:ext cx="10972800" cy="4425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7CA878-8534-4162-826D-7F3F8DD6CF48}" type="datetime1">
              <a:rPr lang="pt-BR" smtClean="0"/>
              <a:t>30/03/2017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83B9A1-8274-4860-860D-DDD2B2D23ED6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  <p:sp>
        <p:nvSpPr>
          <p:cNvPr id="7" name="Retângulo 6"/>
          <p:cNvSpPr/>
          <p:nvPr userDrawn="1"/>
        </p:nvSpPr>
        <p:spPr>
          <a:xfrm>
            <a:off x="-7949" y="-9338"/>
            <a:ext cx="10496437" cy="702033"/>
          </a:xfrm>
          <a:prstGeom prst="rect">
            <a:avLst/>
          </a:prstGeom>
          <a:solidFill>
            <a:srgbClr val="126A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 userDrawn="1"/>
        </p:nvSpPr>
        <p:spPr>
          <a:xfrm>
            <a:off x="173617" y="66013"/>
            <a:ext cx="70087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0" baseline="0" dirty="0" smtClean="0">
                <a:solidFill>
                  <a:schemeClr val="bg1"/>
                </a:solidFill>
                <a:latin typeface="Gotham Bold" panose="02000803030000020004" pitchFamily="2" charset="0"/>
              </a:rPr>
              <a:t>SECRETARIA DE PREVIDÊNCIA</a:t>
            </a:r>
          </a:p>
          <a:p>
            <a:r>
              <a:rPr lang="pt-BR" sz="1500" b="0" baseline="0" dirty="0" smtClean="0">
                <a:solidFill>
                  <a:schemeClr val="bg1"/>
                </a:solidFill>
                <a:latin typeface="Gotham Bold" panose="02000803030000020004" pitchFamily="2" charset="0"/>
              </a:rPr>
              <a:t>MINISTÉRIO DA FAZENDA</a:t>
            </a:r>
            <a:endParaRPr lang="pt-BR" sz="1500" b="1" baseline="0" dirty="0">
              <a:solidFill>
                <a:schemeClr val="bg1"/>
              </a:solidFill>
              <a:latin typeface="Gotham Bold" panose="02000803030000020004" pitchFamily="2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8419" y="114674"/>
            <a:ext cx="1399964" cy="5579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90836" y="739239"/>
            <a:ext cx="845820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pt-BR" altLang="pt-BR" sz="2800" b="1" dirty="0" smtClean="0">
                <a:latin typeface="Arial Narrow" panose="020B0606020202030204" pitchFamily="34" charset="0"/>
              </a:rPr>
              <a:t>Juros dos Empréstimos Consignados x Selic</a:t>
            </a:r>
            <a:endParaRPr lang="pt-BR" altLang="pt-BR" sz="2800" b="1" dirty="0">
              <a:latin typeface="Arial Narrow" panose="020B0606020202030204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95400" y="1844825"/>
            <a:ext cx="9649072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just">
              <a:lnSpc>
                <a:spcPct val="90000"/>
              </a:lnSpc>
              <a:spcBef>
                <a:spcPts val="1800"/>
              </a:spcBef>
              <a:buFontTx/>
              <a:buChar char="•"/>
            </a:pPr>
            <a:r>
              <a:rPr lang="pt-BR" altLang="pt-BR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As operações </a:t>
            </a:r>
            <a:r>
              <a:rPr lang="pt-BR" altLang="pt-BR" sz="2000" dirty="0">
                <a:solidFill>
                  <a:schemeClr val="tx1"/>
                </a:solidFill>
                <a:latin typeface="Arial Narrow" panose="020B0606020202030204" pitchFamily="34" charset="0"/>
              </a:rPr>
              <a:t>de créditos mediante empréstimos consignados, para aposentados e pensionistas foram autorizadas pela Lei 10.820 de 17/12/2003, estabelecendo o limite de 30% do valor do benefício para os descontos consignados.</a:t>
            </a:r>
            <a:endParaRPr lang="pt-BR" altLang="pt-BR" sz="20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90000"/>
              </a:lnSpc>
              <a:spcBef>
                <a:spcPts val="1800"/>
              </a:spcBef>
              <a:buFontTx/>
              <a:buChar char="•"/>
            </a:pPr>
            <a:r>
              <a:rPr lang="pt-BR" altLang="pt-BR" sz="2000" dirty="0">
                <a:solidFill>
                  <a:schemeClr val="tx1"/>
                </a:solidFill>
                <a:latin typeface="Arial Narrow" panose="020B0606020202030204" pitchFamily="34" charset="0"/>
              </a:rPr>
              <a:t>Em 15 de maio de 2006, foi publicada a Instrução Normativa nº 05/2006 do Instituto Nacional do Seguro Social - INSS, a qual proibiu a cobrança da TAC bem como de demais taxas administrativas que incidissem sobre as operações de empréstimos, financiamentos e arrendamento mercantil, de forma que a taxa de juros passasse a expressar o custo efetivo do empréstimo</a:t>
            </a:r>
            <a:r>
              <a:rPr lang="pt-BR" altLang="pt-BR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.</a:t>
            </a:r>
          </a:p>
          <a:p>
            <a:pPr algn="just">
              <a:lnSpc>
                <a:spcPct val="90000"/>
              </a:lnSpc>
              <a:spcBef>
                <a:spcPts val="1800"/>
              </a:spcBef>
              <a:buFontTx/>
              <a:buChar char="•"/>
            </a:pPr>
            <a:r>
              <a:rPr lang="pt-BR" altLang="pt-BR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A </a:t>
            </a:r>
            <a:r>
              <a:rPr lang="pt-BR" altLang="pt-BR" sz="2000" dirty="0">
                <a:solidFill>
                  <a:schemeClr val="tx1"/>
                </a:solidFill>
                <a:latin typeface="Arial Narrow" panose="020B0606020202030204" pitchFamily="34" charset="0"/>
              </a:rPr>
              <a:t>partir do dia 1º de junho de 2006, com a publicação da Instrução Normativa nº 06/2006 do Instituto Nacional do Seguro Social – INSS no Diário Oficial da União, passou a vigorar também o teto de 2,9%, relativo às taxas praticadas nas operações de crédito consignado para aposentados e pensionistas. Com isso, todas as instituições financeiras que concediam empréstimos consignados ficaram impedidas de operar com taxas de juros superiores a 2,9%, correspondente ao “</a:t>
            </a:r>
            <a:r>
              <a:rPr lang="pt-BR" altLang="pt-BR" sz="2000" b="1" dirty="0">
                <a:solidFill>
                  <a:schemeClr val="tx1"/>
                </a:solidFill>
                <a:latin typeface="Arial Narrow" panose="020B0606020202030204" pitchFamily="34" charset="0"/>
              </a:rPr>
              <a:t>custo efetivo total</a:t>
            </a:r>
            <a:r>
              <a:rPr lang="pt-BR" altLang="pt-BR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”.</a:t>
            </a:r>
            <a:endParaRPr lang="pt-BR" altLang="pt-BR" sz="2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83432" y="1209596"/>
            <a:ext cx="3816424" cy="550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pt-BR" altLang="pt-BR" sz="2400" b="1" dirty="0" smtClean="0">
                <a:latin typeface="Arial Narrow" panose="020B0606020202030204" pitchFamily="34" charset="0"/>
              </a:rPr>
              <a:t>Taxa Máxima obrigatória</a:t>
            </a:r>
            <a:endParaRPr lang="pt-BR" altLang="pt-BR" sz="24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84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07368" y="1412776"/>
            <a:ext cx="9990819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just">
              <a:lnSpc>
                <a:spcPct val="90000"/>
              </a:lnSpc>
              <a:spcBef>
                <a:spcPts val="1800"/>
              </a:spcBef>
              <a:buFontTx/>
              <a:buChar char="•"/>
            </a:pPr>
            <a:r>
              <a:rPr lang="pt-BR" altLang="pt-BR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A </a:t>
            </a:r>
            <a:r>
              <a:rPr lang="pt-BR" altLang="pt-BR" sz="2000" dirty="0">
                <a:solidFill>
                  <a:schemeClr val="tx1"/>
                </a:solidFill>
                <a:latin typeface="Arial Narrow" panose="020B0606020202030204" pitchFamily="34" charset="0"/>
              </a:rPr>
              <a:t>partir de 2006, o Conselho Nacional de Previdência Social - CNPS passou a recomendar o ajuste do valor máximo das taxas praticadas pelas instituições financeiras, com base, inicialmente, na mudança da taxa de juros básico do país (Selic), de forma proporcional à sua variação, conforme estabelecido pelo Comitê de Política Monetária – Copom</a:t>
            </a:r>
            <a:r>
              <a:rPr lang="pt-BR" altLang="pt-BR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.</a:t>
            </a:r>
          </a:p>
          <a:p>
            <a:pPr algn="just">
              <a:lnSpc>
                <a:spcPct val="90000"/>
              </a:lnSpc>
              <a:spcBef>
                <a:spcPts val="1800"/>
              </a:spcBef>
              <a:buFontTx/>
              <a:buChar char="•"/>
            </a:pPr>
            <a:r>
              <a:rPr lang="pt-BR" altLang="pt-BR" sz="2000" dirty="0">
                <a:solidFill>
                  <a:schemeClr val="tx1"/>
                </a:solidFill>
                <a:latin typeface="Arial Narrow" panose="020B0606020202030204" pitchFamily="34" charset="0"/>
              </a:rPr>
              <a:t>Em </a:t>
            </a:r>
            <a:r>
              <a:rPr lang="pt-BR" altLang="pt-BR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setembro 2008, </a:t>
            </a:r>
            <a:r>
              <a:rPr lang="pt-BR" altLang="pt-BR" sz="2000" dirty="0">
                <a:solidFill>
                  <a:schemeClr val="tx1"/>
                </a:solidFill>
                <a:latin typeface="Arial Narrow" panose="020B0606020202030204" pitchFamily="34" charset="0"/>
              </a:rPr>
              <a:t>com o início da crise econômica mundial, a Selic se encontrava em 13,75% e se manteve nesse valor até dezembro de 2008.  A partir de janeiro 2009 o Copom passa a reduzir fortemente a Selic com o intuito de incentivar o consumo </a:t>
            </a:r>
            <a:r>
              <a:rPr lang="pt-BR" altLang="pt-BR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brasileiro, chegando a 8,75% e motivando a redução na taxa máxima de juros de 2,5% para 2,34%.</a:t>
            </a:r>
          </a:p>
          <a:p>
            <a:pPr algn="just">
              <a:lnSpc>
                <a:spcPct val="90000"/>
              </a:lnSpc>
              <a:spcBef>
                <a:spcPts val="1800"/>
              </a:spcBef>
              <a:buFontTx/>
              <a:buChar char="•"/>
            </a:pPr>
            <a:r>
              <a:rPr lang="pt-BR" altLang="pt-BR" sz="2000" dirty="0">
                <a:solidFill>
                  <a:schemeClr val="tx1"/>
                </a:solidFill>
                <a:latin typeface="Arial Narrow" panose="020B0606020202030204" pitchFamily="34" charset="0"/>
              </a:rPr>
              <a:t>Em 2010 a Selic volta a subir, atingindo 12,5% em julho de 2011 e passa a sofrer redução gradativa a partir de agosto de 2011 até março de </a:t>
            </a:r>
            <a:r>
              <a:rPr lang="pt-BR" altLang="pt-BR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2013.  </a:t>
            </a:r>
            <a:r>
              <a:rPr lang="pt-BR" altLang="pt-BR" sz="20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Essa tendência de queda na Selic, a partir do pico de 12,5% atingido em julho de 2011, motivou a redução da taxa máxima de juros para 2,14%.</a:t>
            </a:r>
          </a:p>
          <a:p>
            <a:pPr algn="just">
              <a:lnSpc>
                <a:spcPct val="90000"/>
              </a:lnSpc>
              <a:spcBef>
                <a:spcPts val="1800"/>
              </a:spcBef>
              <a:buFontTx/>
              <a:buChar char="•"/>
            </a:pPr>
            <a:r>
              <a:rPr lang="pt-BR" altLang="pt-BR" sz="2000" dirty="0">
                <a:solidFill>
                  <a:schemeClr val="tx1"/>
                </a:solidFill>
                <a:latin typeface="Arial Narrow" panose="020B0606020202030204" pitchFamily="34" charset="0"/>
              </a:rPr>
              <a:t>Em abril de </a:t>
            </a:r>
            <a:r>
              <a:rPr lang="pt-BR" altLang="pt-BR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2013 a Selic volta a </a:t>
            </a:r>
            <a:r>
              <a:rPr lang="pt-BR" altLang="pt-BR" sz="2000" dirty="0">
                <a:solidFill>
                  <a:schemeClr val="tx1"/>
                </a:solidFill>
                <a:latin typeface="Arial Narrow" panose="020B0606020202030204" pitchFamily="34" charset="0"/>
              </a:rPr>
              <a:t>crescer </a:t>
            </a:r>
            <a:r>
              <a:rPr lang="pt-BR" altLang="pt-BR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 </a:t>
            </a:r>
            <a:r>
              <a:rPr lang="pt-BR" altLang="pt-BR" sz="2000" dirty="0">
                <a:solidFill>
                  <a:schemeClr val="tx1"/>
                </a:solidFill>
                <a:latin typeface="Arial Narrow" panose="020B0606020202030204" pitchFamily="34" charset="0"/>
              </a:rPr>
              <a:t>atingiu 14,25% em julho de 2015, permanecendo nesse patamar até agosto de 2016. Desde outubro de 2016 a fevereiro de 2017, a Selic tem apresentado tendência de </a:t>
            </a:r>
            <a:r>
              <a:rPr lang="pt-BR" altLang="pt-BR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queda,  </a:t>
            </a:r>
            <a:r>
              <a:rPr lang="pt-BR" altLang="pt-BR" sz="2000" dirty="0">
                <a:solidFill>
                  <a:schemeClr val="tx1"/>
                </a:solidFill>
                <a:latin typeface="Arial Narrow" panose="020B0606020202030204" pitchFamily="34" charset="0"/>
              </a:rPr>
              <a:t>atingindo 12,25% </a:t>
            </a:r>
            <a:r>
              <a:rPr lang="pt-BR" altLang="pt-BR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em fevereiro de 2017.  A taxa máxima de juros foi ajustada para 2,34% para alinhar-se ao pico máximo da Selic e atualmente deverá ser revista dada a atual Selic, com tendência de queda. </a:t>
            </a:r>
            <a:endParaRPr lang="pt-BR" altLang="pt-BR" sz="2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8241" y="576164"/>
            <a:ext cx="9649072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pt-BR" altLang="pt-BR" sz="2800" b="1" dirty="0" smtClean="0">
                <a:latin typeface="Arial Narrow" panose="020B0606020202030204" pitchFamily="34" charset="0"/>
              </a:rPr>
              <a:t>Evolução da Taxa Máxima dos Empréstimos Consignados x Selic</a:t>
            </a:r>
            <a:endParaRPr lang="pt-BR" altLang="pt-BR" sz="28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26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1268759"/>
            <a:ext cx="9644678" cy="5679057"/>
          </a:xfrm>
          <a:prstGeom prst="rect">
            <a:avLst/>
          </a:prstGeom>
        </p:spPr>
      </p:pic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D3A2D2-D382-46B3-9673-6AB041072037}" type="slidenum">
              <a:rPr lang="pt-BR" smtClean="0"/>
              <a:pPr>
                <a:defRPr/>
              </a:pPr>
              <a:t>3</a:t>
            </a:fld>
            <a:endParaRPr lang="pt-BR"/>
          </a:p>
        </p:txBody>
      </p:sp>
      <p:cxnSp>
        <p:nvCxnSpPr>
          <p:cNvPr id="5" name="Conector reto 4"/>
          <p:cNvCxnSpPr/>
          <p:nvPr/>
        </p:nvCxnSpPr>
        <p:spPr>
          <a:xfrm>
            <a:off x="6240016" y="1844824"/>
            <a:ext cx="0" cy="345638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to 5"/>
          <p:cNvCxnSpPr/>
          <p:nvPr/>
        </p:nvCxnSpPr>
        <p:spPr>
          <a:xfrm>
            <a:off x="8040216" y="1844824"/>
            <a:ext cx="0" cy="345638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e seta reta 7"/>
          <p:cNvCxnSpPr/>
          <p:nvPr/>
        </p:nvCxnSpPr>
        <p:spPr>
          <a:xfrm>
            <a:off x="1775521" y="3288527"/>
            <a:ext cx="4212161" cy="1297327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de seta reta 11"/>
          <p:cNvCxnSpPr/>
          <p:nvPr/>
        </p:nvCxnSpPr>
        <p:spPr>
          <a:xfrm flipV="1">
            <a:off x="6381068" y="2924610"/>
            <a:ext cx="2016224" cy="1693066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e seta reta 14"/>
          <p:cNvCxnSpPr/>
          <p:nvPr/>
        </p:nvCxnSpPr>
        <p:spPr>
          <a:xfrm>
            <a:off x="8433603" y="3140968"/>
            <a:ext cx="989489" cy="1215499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27306" y="6372981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sz="800" dirty="0"/>
              <a:t>Fonte: Banco Central.</a:t>
            </a:r>
          </a:p>
          <a:p>
            <a:r>
              <a:rPr lang="pt-BR" sz="800" dirty="0"/>
              <a:t>Elaboração: </a:t>
            </a:r>
            <a:r>
              <a:rPr lang="pt-BR" sz="800" dirty="0" smtClean="0"/>
              <a:t>SPPS/MF.</a:t>
            </a:r>
          </a:p>
          <a:p>
            <a:r>
              <a:rPr lang="pt-BR" sz="800" dirty="0" smtClean="0"/>
              <a:t>* Selic 2017 e 2018 – Projeção Focus, em março de 2017.</a:t>
            </a:r>
            <a:endParaRPr lang="pt-BR" sz="800" dirty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91344" y="741823"/>
            <a:ext cx="10225135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pt-BR" altLang="pt-BR" sz="2800" b="1" dirty="0">
                <a:latin typeface="Arial Narrow" panose="020B0606020202030204" pitchFamily="34" charset="0"/>
              </a:rPr>
              <a:t>Histórico da Selic e evolução da taxa máxima dos empréstimos consignados – Jan/2006 a </a:t>
            </a:r>
            <a:r>
              <a:rPr lang="pt-BR" altLang="pt-BR" sz="2800" b="1" dirty="0" err="1">
                <a:latin typeface="Arial Narrow" panose="020B0606020202030204" pitchFamily="34" charset="0"/>
              </a:rPr>
              <a:t>Fev</a:t>
            </a:r>
            <a:r>
              <a:rPr lang="pt-BR" altLang="pt-BR" sz="2800" b="1" dirty="0">
                <a:latin typeface="Arial Narrow" panose="020B0606020202030204" pitchFamily="34" charset="0"/>
              </a:rPr>
              <a:t>/2017</a:t>
            </a:r>
          </a:p>
        </p:txBody>
      </p:sp>
    </p:spTree>
    <p:extLst>
      <p:ext uri="{BB962C8B-B14F-4D97-AF65-F5344CB8AC3E}">
        <p14:creationId xmlns:p14="http://schemas.microsoft.com/office/powerpoint/2010/main" val="52502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23392" y="1772816"/>
            <a:ext cx="10297144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just">
              <a:lnSpc>
                <a:spcPct val="90000"/>
              </a:lnSpc>
              <a:spcBef>
                <a:spcPts val="1800"/>
              </a:spcBef>
              <a:buFontTx/>
              <a:buChar char="•"/>
            </a:pPr>
            <a:r>
              <a:rPr lang="pt-BR" altLang="pt-BR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É </a:t>
            </a:r>
            <a:r>
              <a:rPr lang="pt-BR" altLang="pt-BR" sz="2000" dirty="0">
                <a:solidFill>
                  <a:schemeClr val="tx1"/>
                </a:solidFill>
                <a:latin typeface="Arial Narrow" panose="020B0606020202030204" pitchFamily="34" charset="0"/>
              </a:rPr>
              <a:t>importante destacar que apesar das oscilações na Selic, verifica-se, claramente, de janeiro de 2006 (17,25%) a outubro de 2012 (7,25%) forte tendência de queda, isto é, queda de 10 </a:t>
            </a:r>
            <a:r>
              <a:rPr lang="pt-BR" altLang="pt-BR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p.p</a:t>
            </a:r>
            <a:r>
              <a:rPr lang="pt-BR" altLang="pt-BR" sz="2000" dirty="0">
                <a:solidFill>
                  <a:schemeClr val="tx1"/>
                </a:solidFill>
                <a:latin typeface="Arial Narrow" panose="020B0606020202030204" pitchFamily="34" charset="0"/>
              </a:rPr>
              <a:t>. No entanto, na maior parte desse período, de janeiro de 2008 a abril de 2012, a taxa máxima de cartão de crédito manteve-se praticamente no mesmo patamar de 3,5% e a taxa máxima de empréstimos consignados apresentou queda suave, passando de 2,5% (de </a:t>
            </a:r>
            <a:r>
              <a:rPr lang="pt-BR" altLang="pt-BR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jan</a:t>
            </a:r>
            <a:r>
              <a:rPr lang="pt-BR" altLang="pt-BR" sz="2000" dirty="0">
                <a:solidFill>
                  <a:schemeClr val="tx1"/>
                </a:solidFill>
                <a:latin typeface="Arial Narrow" panose="020B0606020202030204" pitchFamily="34" charset="0"/>
              </a:rPr>
              <a:t>/2008 a set/2009) para 2,34% (de out/2009 a </a:t>
            </a:r>
            <a:r>
              <a:rPr lang="pt-BR" altLang="pt-BR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abr</a:t>
            </a:r>
            <a:r>
              <a:rPr lang="pt-BR" altLang="pt-BR" sz="2000" dirty="0">
                <a:solidFill>
                  <a:schemeClr val="tx1"/>
                </a:solidFill>
                <a:latin typeface="Arial Narrow" panose="020B0606020202030204" pitchFamily="34" charset="0"/>
              </a:rPr>
              <a:t>/2012</a:t>
            </a:r>
            <a:r>
              <a:rPr lang="pt-BR" altLang="pt-BR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).</a:t>
            </a:r>
          </a:p>
          <a:p>
            <a:pPr algn="just">
              <a:lnSpc>
                <a:spcPct val="90000"/>
              </a:lnSpc>
              <a:spcBef>
                <a:spcPts val="1800"/>
              </a:spcBef>
              <a:buFontTx/>
              <a:buChar char="•"/>
            </a:pPr>
            <a:r>
              <a:rPr lang="pt-BR" altLang="pt-BR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Analisando </a:t>
            </a:r>
            <a:r>
              <a:rPr lang="pt-BR" altLang="pt-BR" sz="2000" dirty="0">
                <a:solidFill>
                  <a:schemeClr val="tx1"/>
                </a:solidFill>
                <a:latin typeface="Arial Narrow" panose="020B0606020202030204" pitchFamily="34" charset="0"/>
              </a:rPr>
              <a:t>o período intermediário, de maio de 2012 a junho de 2015, observa-se tendência de alta da Selic e taxas máximas de cartão de crédito e de empréstimos consignados estabilizadas em 3,06 e 2,14%, respectivamente</a:t>
            </a:r>
            <a:r>
              <a:rPr lang="pt-BR" altLang="pt-BR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.</a:t>
            </a:r>
          </a:p>
          <a:p>
            <a:pPr algn="just">
              <a:lnSpc>
                <a:spcPct val="90000"/>
              </a:lnSpc>
              <a:spcBef>
                <a:spcPts val="1800"/>
              </a:spcBef>
              <a:buFontTx/>
              <a:buChar char="•"/>
            </a:pPr>
            <a:r>
              <a:rPr lang="pt-BR" altLang="pt-BR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Contudo</a:t>
            </a:r>
            <a:r>
              <a:rPr lang="pt-BR" altLang="pt-BR" sz="2000" dirty="0">
                <a:solidFill>
                  <a:schemeClr val="tx1"/>
                </a:solidFill>
                <a:latin typeface="Arial Narrow" panose="020B0606020202030204" pitchFamily="34" charset="0"/>
              </a:rPr>
              <a:t>, no período recente, de julho de 2015 a fevereiro de 2017, a Selic tem apresentado, novamente, tendência de queda, porém as taxas máximas de cartão de crédito, de 3,36%, e de empréstimos consignados, de 2,34%, ainda permanecem em patamares mais elevados que no período anterior (de 3,06 e 2,14%, respectivamente)</a:t>
            </a:r>
            <a:endParaRPr lang="pt-BR" altLang="pt-BR" sz="20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45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23392" y="1628800"/>
            <a:ext cx="10009112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indent="0" algn="just">
              <a:lnSpc>
                <a:spcPct val="90000"/>
              </a:lnSpc>
              <a:spcBef>
                <a:spcPts val="1800"/>
              </a:spcBef>
            </a:pPr>
            <a:r>
              <a:rPr lang="pt-BR" altLang="pt-BR" sz="2000" dirty="0">
                <a:solidFill>
                  <a:schemeClr val="tx1"/>
                </a:solidFill>
                <a:latin typeface="Arial Narrow" panose="020B0606020202030204" pitchFamily="34" charset="0"/>
              </a:rPr>
              <a:t>Os anos de 2015 e 2016 apresentam um patamar muito próximo na contratação de empréstimos consignados, ainda que tenha havido aumento da taxa máxima de juros no final de 2015, o que mostra a importância dessa linha de empréstimo para os aposentados e pensionistas.  Diante do quadro econômico atual, a redução da taxa máxima de juros é plenamente justificável e pode melhorar a contratação dessa linha de crédito por parte dos beneficiários</a:t>
            </a:r>
            <a:r>
              <a:rPr lang="pt-BR" altLang="pt-BR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21191" y="764704"/>
            <a:ext cx="5472608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pt-BR" altLang="pt-BR" sz="2800" b="1" dirty="0">
                <a:latin typeface="Arial Narrow" panose="020B0606020202030204" pitchFamily="34" charset="0"/>
              </a:rPr>
              <a:t>Empréstimos averbados  2015 e 2016</a:t>
            </a:r>
          </a:p>
        </p:txBody>
      </p:sp>
    </p:spTree>
    <p:extLst>
      <p:ext uri="{BB962C8B-B14F-4D97-AF65-F5344CB8AC3E}">
        <p14:creationId xmlns:p14="http://schemas.microsoft.com/office/powerpoint/2010/main" val="53178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520" y="1667556"/>
            <a:ext cx="7909302" cy="5161985"/>
          </a:xfrm>
          <a:prstGeom prst="rect">
            <a:avLst/>
          </a:prstGeom>
        </p:spPr>
      </p:pic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D3A2D2-D382-46B3-9673-6AB041072037}" type="slidenum">
              <a:rPr lang="pt-BR" smtClean="0"/>
              <a:pPr>
                <a:defRPr/>
              </a:pPr>
              <a:t>6</a:t>
            </a:fld>
            <a:endParaRPr lang="pt-BR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540822" y="6356351"/>
            <a:ext cx="9144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sz="800" dirty="0"/>
              <a:t>Fonte: Banco Central.</a:t>
            </a:r>
          </a:p>
          <a:p>
            <a:r>
              <a:rPr lang="pt-BR" sz="800" dirty="0"/>
              <a:t>Elaboração: SPPS/MF.</a:t>
            </a: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540822" y="836712"/>
            <a:ext cx="980365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pt-BR" sz="2000" b="1" dirty="0"/>
              <a:t>Quantidade de operações de crédito (empréstimo pessoal e cartão) realizadas por instituições financeiras com aposentados e pensionistas do INSS - Janeiro de 2015 a Dezembro de 2016</a:t>
            </a:r>
            <a:r>
              <a:rPr lang="pt-BR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4600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Azul Quente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4092</TotalTime>
  <Words>848</Words>
  <Application>Microsoft Office PowerPoint</Application>
  <PresentationFormat>Widescreen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3" baseType="lpstr">
      <vt:lpstr>Arial Unicode MS</vt:lpstr>
      <vt:lpstr>Arial</vt:lpstr>
      <vt:lpstr>Arial Narrow</vt:lpstr>
      <vt:lpstr>Calibri</vt:lpstr>
      <vt:lpstr>Gotham Bold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Demografia</dc:title>
  <dc:creator>46163212134</dc:creator>
  <cp:lastModifiedBy>Edvaldo Duarte Barbosa - MPS</cp:lastModifiedBy>
  <cp:revision>340</cp:revision>
  <cp:lastPrinted>2016-05-09T20:34:02Z</cp:lastPrinted>
  <dcterms:created xsi:type="dcterms:W3CDTF">2016-02-12T16:57:42Z</dcterms:created>
  <dcterms:modified xsi:type="dcterms:W3CDTF">2017-03-30T12:22:33Z</dcterms:modified>
</cp:coreProperties>
</file>